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59" r:id="rId5"/>
    <p:sldId id="270" r:id="rId6"/>
    <p:sldId id="260" r:id="rId7"/>
    <p:sldId id="261" r:id="rId8"/>
    <p:sldId id="262" r:id="rId9"/>
    <p:sldId id="271" r:id="rId10"/>
    <p:sldId id="263" r:id="rId11"/>
    <p:sldId id="264" r:id="rId12"/>
    <p:sldId id="266" r:id="rId13"/>
    <p:sldId id="268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d.scoalaioncreanga.ro/incluziun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828800"/>
            <a:ext cx="835250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/>
            </a:pPr>
            <a:r>
              <a:rPr sz="2800" dirty="0" err="1"/>
              <a:t>Într</a:t>
            </a:r>
            <a:r>
              <a:rPr sz="2800" dirty="0"/>
              <a:t>-o </a:t>
            </a:r>
            <a:r>
              <a:rPr sz="2800" dirty="0" err="1"/>
              <a:t>clasă</a:t>
            </a:r>
            <a:r>
              <a:rPr sz="2800" dirty="0"/>
              <a:t> </a:t>
            </a:r>
            <a:r>
              <a:rPr sz="2800" dirty="0" err="1"/>
              <a:t>obișnuită</a:t>
            </a:r>
            <a:r>
              <a:rPr sz="2800" dirty="0"/>
              <a:t>, </a:t>
            </a:r>
            <a:r>
              <a:rPr sz="2800" dirty="0" err="1"/>
              <a:t>există</a:t>
            </a:r>
            <a:r>
              <a:rPr sz="2800" dirty="0"/>
              <a:t> </a:t>
            </a:r>
            <a:r>
              <a:rPr sz="2800" dirty="0" err="1"/>
              <a:t>elevi</a:t>
            </a:r>
            <a:r>
              <a:rPr sz="2800" dirty="0"/>
              <a:t> care </a:t>
            </a:r>
            <a:r>
              <a:rPr sz="2800" dirty="0" err="1"/>
              <a:t>învață</a:t>
            </a:r>
            <a:r>
              <a:rPr sz="2800" dirty="0"/>
              <a:t> </a:t>
            </a:r>
            <a:r>
              <a:rPr sz="2800" dirty="0" err="1"/>
              <a:t>diferit</a:t>
            </a:r>
            <a:r>
              <a:rPr sz="2800" dirty="0"/>
              <a:t>. </a:t>
            </a: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r>
              <a:rPr sz="2400" dirty="0" err="1"/>
              <a:t>Întrebarea</a:t>
            </a:r>
            <a:r>
              <a:rPr sz="2400" dirty="0"/>
              <a:t> nu </a:t>
            </a:r>
            <a:r>
              <a:rPr sz="2400" dirty="0" err="1"/>
              <a:t>este</a:t>
            </a:r>
            <a:r>
              <a:rPr sz="2400" dirty="0"/>
              <a:t> </a:t>
            </a:r>
            <a:r>
              <a:rPr sz="2400" dirty="0" err="1"/>
              <a:t>dacă</a:t>
            </a:r>
            <a:r>
              <a:rPr sz="2400" dirty="0"/>
              <a:t> sunt </a:t>
            </a:r>
            <a:r>
              <a:rPr sz="2400" dirty="0" err="1"/>
              <a:t>pregătiți</a:t>
            </a:r>
            <a:r>
              <a:rPr sz="2400" dirty="0"/>
              <a:t> </a:t>
            </a:r>
            <a:r>
              <a:rPr sz="2400" dirty="0" err="1"/>
              <a:t>ei</a:t>
            </a:r>
            <a:r>
              <a:rPr sz="2400" dirty="0"/>
              <a:t> </a:t>
            </a:r>
            <a:r>
              <a:rPr sz="2400" dirty="0" err="1"/>
              <a:t>pentru</a:t>
            </a:r>
            <a:r>
              <a:rPr sz="2400" dirty="0"/>
              <a:t> </a:t>
            </a:r>
            <a:r>
              <a:rPr sz="2400" dirty="0" err="1"/>
              <a:t>școală</a:t>
            </a:r>
            <a:r>
              <a:rPr lang="en-US" sz="2400" dirty="0"/>
              <a:t>, ci </a:t>
            </a:r>
            <a:r>
              <a:rPr lang="en-US" sz="2400" dirty="0" err="1"/>
              <a:t>alta</a:t>
            </a:r>
            <a:r>
              <a:rPr sz="2400" dirty="0" err="1"/>
              <a:t>.</a:t>
            </a:r>
            <a:endParaRPr lang="ro-RO" sz="2400" dirty="0"/>
          </a:p>
          <a:p>
            <a:pPr>
              <a:defRPr sz="3600" b="1"/>
            </a:pPr>
            <a:r>
              <a:rPr sz="2800" dirty="0"/>
              <a:t> </a:t>
            </a:r>
            <a:endParaRPr lang="ro-RO" sz="2800" dirty="0"/>
          </a:p>
          <a:p>
            <a:pPr>
              <a:defRPr sz="3600" b="1"/>
            </a:pPr>
            <a:r>
              <a:rPr lang="en-US" sz="3600" dirty="0"/>
              <a:t>E</a:t>
            </a:r>
            <a:r>
              <a:rPr sz="3600" dirty="0"/>
              <a:t>ste </a:t>
            </a:r>
            <a:r>
              <a:rPr sz="3600" dirty="0" err="1"/>
              <a:t>școala</a:t>
            </a:r>
            <a:r>
              <a:rPr sz="3600" dirty="0"/>
              <a:t> </a:t>
            </a:r>
            <a:r>
              <a:rPr sz="3600" dirty="0" err="1"/>
              <a:t>pregătită</a:t>
            </a:r>
            <a:r>
              <a:rPr sz="3600" dirty="0"/>
              <a:t> </a:t>
            </a:r>
            <a:r>
              <a:rPr sz="3600" dirty="0" err="1"/>
              <a:t>pentru</a:t>
            </a:r>
            <a:r>
              <a:rPr sz="3600" dirty="0"/>
              <a:t> </a:t>
            </a:r>
            <a:r>
              <a:rPr sz="3600" dirty="0" err="1"/>
              <a:t>ei</a:t>
            </a:r>
            <a:r>
              <a:rPr sz="3600" dirty="0"/>
              <a:t>?</a:t>
            </a:r>
            <a:endParaRPr lang="ro-RO" sz="3600" dirty="0"/>
          </a:p>
          <a:p>
            <a:pPr>
              <a:defRPr sz="3600" b="1"/>
            </a:pPr>
            <a:endParaRPr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4D9D27-A289-7AD4-6D6B-AD3B585C18DA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3626"/>
            <a:ext cx="82296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/>
            </a:pPr>
            <a:endParaRPr lang="ro-RO" dirty="0"/>
          </a:p>
          <a:p>
            <a:pPr algn="ctr">
              <a:defRPr sz="3600" b="1"/>
            </a:pPr>
            <a:r>
              <a:rPr sz="4000" dirty="0" err="1"/>
              <a:t>Provocări</a:t>
            </a:r>
            <a:r>
              <a:rPr sz="4000" dirty="0"/>
              <a:t> </a:t>
            </a:r>
            <a:r>
              <a:rPr sz="4000" dirty="0" err="1"/>
              <a:t>reale</a:t>
            </a:r>
            <a:endParaRPr lang="ro-RO" sz="4000" dirty="0"/>
          </a:p>
          <a:p>
            <a:pPr algn="ctr">
              <a:defRPr sz="3600" b="1"/>
            </a:pPr>
            <a:endParaRPr lang="ro-RO" dirty="0"/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sz="3200" dirty="0" err="1"/>
              <a:t>presiunea</a:t>
            </a:r>
            <a:r>
              <a:rPr sz="3200" dirty="0"/>
              <a:t> </a:t>
            </a:r>
            <a:r>
              <a:rPr sz="3200" dirty="0" err="1"/>
              <a:t>curriculară</a:t>
            </a:r>
            <a:endParaRPr lang="ro-RO" sz="3200" dirty="0"/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sz="3200" dirty="0" err="1"/>
              <a:t>timp</a:t>
            </a:r>
            <a:r>
              <a:rPr sz="3200" dirty="0"/>
              <a:t> </a:t>
            </a:r>
            <a:r>
              <a:rPr sz="3200" dirty="0" err="1"/>
              <a:t>limitat</a:t>
            </a:r>
            <a:endParaRPr lang="ro-RO" sz="3200" dirty="0"/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sz="3200" dirty="0" err="1"/>
              <a:t>epuizarea</a:t>
            </a:r>
            <a:r>
              <a:rPr sz="3200" dirty="0"/>
              <a:t> </a:t>
            </a:r>
            <a:r>
              <a:rPr sz="3200" dirty="0" err="1"/>
              <a:t>profesorilor</a:t>
            </a:r>
            <a:endParaRPr lang="ro-RO" sz="3200" dirty="0"/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sz="3200" dirty="0" err="1"/>
              <a:t>adaptare</a:t>
            </a:r>
            <a:r>
              <a:rPr sz="3200" dirty="0"/>
              <a:t> </a:t>
            </a:r>
            <a:r>
              <a:rPr sz="3200" dirty="0" err="1"/>
              <a:t>constantă</a:t>
            </a:r>
            <a:br>
              <a:rPr sz="3200" dirty="0"/>
            </a:br>
            <a:endParaRPr lang="ro-RO" sz="3200" i="1" dirty="0"/>
          </a:p>
          <a:p>
            <a:pPr algn="just">
              <a:defRPr sz="3600" b="1"/>
            </a:pPr>
            <a:r>
              <a:rPr lang="ro-RO" sz="4000" dirty="0"/>
              <a:t>	 </a:t>
            </a:r>
            <a:r>
              <a:rPr sz="4000" dirty="0" err="1"/>
              <a:t>Incluziunea</a:t>
            </a:r>
            <a:r>
              <a:rPr sz="4000" dirty="0"/>
              <a:t> nu </a:t>
            </a:r>
            <a:r>
              <a:rPr sz="4000" dirty="0" err="1"/>
              <a:t>este</a:t>
            </a:r>
            <a:r>
              <a:rPr sz="4000" dirty="0"/>
              <a:t> </a:t>
            </a:r>
            <a:r>
              <a:rPr sz="4000" dirty="0" err="1"/>
              <a:t>ușoară</a:t>
            </a:r>
            <a:r>
              <a:rPr sz="4000" dirty="0"/>
              <a:t>. Dar </a:t>
            </a:r>
            <a:r>
              <a:rPr sz="4000" dirty="0" err="1"/>
              <a:t>excluderea</a:t>
            </a:r>
            <a:r>
              <a:rPr sz="4000" dirty="0"/>
              <a:t> </a:t>
            </a:r>
            <a:r>
              <a:rPr sz="4000" dirty="0" err="1"/>
              <a:t>este</a:t>
            </a:r>
            <a:r>
              <a:rPr sz="4000" dirty="0"/>
              <a:t> </a:t>
            </a:r>
            <a:r>
              <a:rPr sz="4000" dirty="0" err="1"/>
              <a:t>mai</a:t>
            </a:r>
            <a:r>
              <a:rPr sz="4000" dirty="0"/>
              <a:t> </a:t>
            </a:r>
            <a:r>
              <a:rPr sz="4000" dirty="0" err="1"/>
              <a:t>costisitoare</a:t>
            </a:r>
            <a:r>
              <a:rPr sz="4000" dirty="0"/>
              <a:t>.</a:t>
            </a:r>
            <a:endParaRPr lang="ro-RO" sz="4000" dirty="0"/>
          </a:p>
          <a:p>
            <a:pPr>
              <a:defRPr sz="3600" b="1"/>
            </a:pPr>
            <a:endParaRPr lang="ro-RO" sz="40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33D87-3080-E884-E81E-A3466452CC8D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620" y="363915"/>
            <a:ext cx="759398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/>
            </a:pPr>
            <a:endParaRPr lang="ro-RO" dirty="0"/>
          </a:p>
          <a:p>
            <a:pPr algn="ctr">
              <a:defRPr sz="3600" b="1"/>
            </a:pPr>
            <a:endParaRPr lang="ro-RO" dirty="0"/>
          </a:p>
          <a:p>
            <a:pPr algn="ctr">
              <a:defRPr sz="3600" b="1"/>
            </a:pPr>
            <a:r>
              <a:rPr dirty="0"/>
              <a:t>Ce </a:t>
            </a:r>
            <a:r>
              <a:rPr dirty="0" err="1"/>
              <a:t>putem</a:t>
            </a:r>
            <a:r>
              <a:rPr dirty="0"/>
              <a:t> </a:t>
            </a:r>
            <a:r>
              <a:rPr lang="ro-RO" dirty="0"/>
              <a:t>aplica în școlile noastre</a:t>
            </a:r>
            <a:r>
              <a:rPr dirty="0"/>
              <a:t>?</a:t>
            </a:r>
            <a:endParaRPr lang="ro-RO" dirty="0"/>
          </a:p>
          <a:p>
            <a:pPr algn="ctr">
              <a:defRPr sz="3600" b="1"/>
            </a:pPr>
            <a:endParaRPr lang="ro-RO" dirty="0"/>
          </a:p>
          <a:p>
            <a:pPr marL="571500" indent="-571500">
              <a:buFont typeface="Wingdings" panose="05000000000000000000" pitchFamily="2" charset="2"/>
              <a:buChar char="Ø"/>
              <a:defRPr sz="3600" b="1"/>
            </a:pPr>
            <a:r>
              <a:rPr sz="2800" dirty="0" err="1"/>
              <a:t>Incluziunea</a:t>
            </a:r>
            <a:r>
              <a:rPr sz="2800" dirty="0"/>
              <a:t> </a:t>
            </a:r>
            <a:r>
              <a:rPr sz="2800" dirty="0" err="1"/>
              <a:t>începe</a:t>
            </a:r>
            <a:r>
              <a:rPr sz="2800" dirty="0"/>
              <a:t> cu </a:t>
            </a:r>
            <a:r>
              <a:rPr sz="2800" dirty="0" err="1"/>
              <a:t>mentalitatea</a:t>
            </a:r>
            <a:endParaRPr lang="ro-RO" sz="2800" dirty="0"/>
          </a:p>
          <a:p>
            <a:pPr marL="571500" indent="-571500">
              <a:buFont typeface="Wingdings" panose="05000000000000000000" pitchFamily="2" charset="2"/>
              <a:buChar char="Ø"/>
              <a:defRPr sz="3600" b="1"/>
            </a:pPr>
            <a:r>
              <a:rPr sz="2800" dirty="0"/>
              <a:t> </a:t>
            </a:r>
            <a:r>
              <a:rPr sz="2800" dirty="0" err="1"/>
              <a:t>Adaptarea</a:t>
            </a:r>
            <a:r>
              <a:rPr sz="2800" dirty="0"/>
              <a:t> nu </a:t>
            </a:r>
            <a:r>
              <a:rPr sz="2800" dirty="0" err="1"/>
              <a:t>înseamnă</a:t>
            </a:r>
            <a:r>
              <a:rPr sz="2800" dirty="0"/>
              <a:t> </a:t>
            </a:r>
            <a:r>
              <a:rPr sz="2800" dirty="0" err="1"/>
              <a:t>scăderea</a:t>
            </a:r>
            <a:r>
              <a:rPr sz="2800" dirty="0"/>
              <a:t> </a:t>
            </a:r>
            <a:r>
              <a:rPr sz="2800" dirty="0" err="1"/>
              <a:t>standardelor</a:t>
            </a:r>
            <a:endParaRPr lang="ro-RO" sz="2800" dirty="0"/>
          </a:p>
          <a:p>
            <a:pPr marL="571500" indent="-571500">
              <a:buFont typeface="Wingdings" panose="05000000000000000000" pitchFamily="2" charset="2"/>
              <a:buChar char="Ø"/>
              <a:defRPr sz="3600" b="1"/>
            </a:pPr>
            <a:r>
              <a:rPr sz="2800" dirty="0" err="1"/>
              <a:t>Elevii</a:t>
            </a:r>
            <a:r>
              <a:rPr sz="2800" dirty="0"/>
              <a:t> </a:t>
            </a:r>
            <a:r>
              <a:rPr sz="2800" dirty="0" err="1"/>
              <a:t>învață</a:t>
            </a:r>
            <a:r>
              <a:rPr sz="2800" dirty="0"/>
              <a:t> </a:t>
            </a:r>
            <a:r>
              <a:rPr sz="2800" dirty="0" err="1"/>
              <a:t>empatia</a:t>
            </a:r>
            <a:r>
              <a:rPr sz="2800" dirty="0"/>
              <a:t> </a:t>
            </a:r>
            <a:r>
              <a:rPr sz="2800" dirty="0" err="1"/>
              <a:t>prin</a:t>
            </a:r>
            <a:r>
              <a:rPr sz="2800" dirty="0"/>
              <a:t> </a:t>
            </a:r>
            <a:r>
              <a:rPr sz="2800" dirty="0" err="1"/>
              <a:t>experiență</a:t>
            </a:r>
            <a:r>
              <a:rPr sz="2800" dirty="0"/>
              <a:t> direct</a:t>
            </a:r>
            <a:r>
              <a:rPr lang="ro-RO" sz="2800" dirty="0"/>
              <a:t>ă</a:t>
            </a:r>
          </a:p>
          <a:p>
            <a:pPr marL="457200" indent="-457200">
              <a:buFont typeface="Wingdings" panose="05000000000000000000" pitchFamily="2" charset="2"/>
              <a:buChar char="Ø"/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C1EACA-4B64-03F7-1FBA-51A833751CC3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C1D26-4E99-90F2-272F-F0423941BB34}"/>
              </a:ext>
            </a:extLst>
          </p:cNvPr>
          <p:cNvSpPr txBox="1"/>
          <p:nvPr/>
        </p:nvSpPr>
        <p:spPr>
          <a:xfrm>
            <a:off x="501445" y="325367"/>
            <a:ext cx="8675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/>
              <a:t>Ce am făcut, concret, după această experiență?</a:t>
            </a:r>
            <a:endParaRPr lang="en-US" sz="3600" b="1" dirty="0"/>
          </a:p>
          <a:p>
            <a:pPr algn="ctr"/>
            <a:endParaRPr lang="ro-RO" sz="3600" b="1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D9273-7A1A-FAFA-925E-C56A3B1ADDDE}"/>
              </a:ext>
            </a:extLst>
          </p:cNvPr>
          <p:cNvSpPr txBox="1"/>
          <p:nvPr/>
        </p:nvSpPr>
        <p:spPr>
          <a:xfrm>
            <a:off x="594011" y="1658647"/>
            <a:ext cx="819027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800" b="1" dirty="0"/>
              <a:t>Diseminări la nivelul profesorilor, părinților și elevilor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800" b="1" dirty="0"/>
              <a:t>Activitate demonstrativă la Comisia diriginților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800" b="1" dirty="0"/>
              <a:t>Elaborarea unui proiect de informare, conștientizare a nevoilor elevilor cu CES, </a:t>
            </a:r>
            <a:r>
              <a:rPr lang="ro-RO" sz="3200" b="1" dirty="0">
                <a:solidFill>
                  <a:srgbClr val="7030A0"/>
                </a:solidFill>
              </a:rPr>
              <a:t>Campania DO YOU CARE ABOUT ME?</a:t>
            </a:r>
            <a:r>
              <a:rPr lang="ro-RO" sz="2800" b="1" dirty="0">
                <a:solidFill>
                  <a:srgbClr val="7030A0"/>
                </a:solidFill>
              </a:rPr>
              <a:t> </a:t>
            </a:r>
            <a:r>
              <a:rPr lang="ro-RO" sz="2800" b="1" dirty="0"/>
              <a:t>(activități consiliere colectivă la toate clasele de gimnaziu și primar)</a:t>
            </a: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https://red.scoalaioncreanga.ro/incluziune/</a:t>
            </a:r>
            <a:r>
              <a:rPr lang="en-US" sz="2800" b="1" dirty="0"/>
              <a:t> </a:t>
            </a:r>
            <a:endParaRPr lang="ro-RO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800" b="1" dirty="0"/>
              <a:t>Implementarea proiectului CJRAE </a:t>
            </a:r>
            <a:r>
              <a:rPr lang="ro-RO" sz="2800" b="1" i="1" dirty="0"/>
              <a:t>Învața-mă și voi reuși!</a:t>
            </a:r>
          </a:p>
          <a:p>
            <a:pPr marL="285750" indent="-285750">
              <a:buFontTx/>
              <a:buChar char="-"/>
            </a:pPr>
            <a:endParaRPr lang="ro-RO" sz="2800" b="1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C78177-1EDE-E55B-3D8B-01F79C5DF589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0557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" y="892098"/>
            <a:ext cx="3451075" cy="4879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B74569-CC11-EDBC-FDC8-359F3A8D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1651"/>
            <a:ext cx="3900129" cy="29250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3EAFF2-9BCD-D366-28BE-FF1465005F52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6882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4968" y="2158183"/>
            <a:ext cx="663677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/>
            </a:pPr>
            <a:br>
              <a:rPr dirty="0"/>
            </a:br>
            <a:r>
              <a:rPr lang="it-IT" sz="3600" dirty="0"/>
              <a:t>Nu sunt elevi-problemă. </a:t>
            </a:r>
            <a:endParaRPr lang="ro-RO" sz="3600" dirty="0"/>
          </a:p>
          <a:p>
            <a:pPr algn="ctr">
              <a:defRPr sz="3600" b="1"/>
            </a:pPr>
            <a:r>
              <a:rPr lang="it-IT" sz="3600" dirty="0"/>
              <a:t>Sunt elevi cu nevoi diferite.</a:t>
            </a:r>
          </a:p>
          <a:p>
            <a:pPr>
              <a:defRPr sz="3600" b="1"/>
            </a:pPr>
            <a:endParaRPr lang="ro-RO" dirty="0"/>
          </a:p>
          <a:p>
            <a:pPr algn="ctr">
              <a:defRPr sz="3600" b="1"/>
            </a:pPr>
            <a:endParaRPr lang="ro-RO" sz="1400" dirty="0">
              <a:solidFill>
                <a:srgbClr val="FF0000"/>
              </a:solidFill>
            </a:endParaRPr>
          </a:p>
          <a:p>
            <a:pPr algn="ctr">
              <a:defRPr sz="3600" b="1"/>
            </a:pPr>
            <a:endParaRPr lang="ro-RO" sz="1400" dirty="0">
              <a:solidFill>
                <a:srgbClr val="FF0000"/>
              </a:solidFill>
            </a:endParaRPr>
          </a:p>
          <a:p>
            <a:pPr algn="ctr">
              <a:defRPr sz="3600" b="1"/>
            </a:pPr>
            <a:endParaRPr lang="ro-RO" sz="1400" dirty="0">
              <a:solidFill>
                <a:srgbClr val="FF0000"/>
              </a:solidFill>
            </a:endParaRPr>
          </a:p>
          <a:p>
            <a:pPr algn="ctr">
              <a:defRPr sz="3600" b="1"/>
            </a:pPr>
            <a:endParaRPr lang="ro-RO" sz="1400" dirty="0">
              <a:solidFill>
                <a:srgbClr val="FF0000"/>
              </a:solidFill>
            </a:endParaRPr>
          </a:p>
          <a:p>
            <a:pPr algn="ctr">
              <a:defRPr sz="3600" b="1"/>
            </a:pPr>
            <a:endParaRPr lang="ro-RO" sz="1400" dirty="0">
              <a:solidFill>
                <a:srgbClr val="FF0000"/>
              </a:solidFill>
            </a:endParaRPr>
          </a:p>
          <a:p>
            <a:pPr algn="ctr">
              <a:defRPr sz="3600" b="1"/>
            </a:pPr>
            <a:endParaRPr lang="ro-RO" sz="1400" dirty="0">
              <a:solidFill>
                <a:srgbClr val="FF0000"/>
              </a:solidFill>
            </a:endParaRPr>
          </a:p>
          <a:p>
            <a:pPr algn="ctr">
              <a:defRPr sz="3600" b="1"/>
            </a:pPr>
            <a:endParaRPr sz="1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A891D-0777-1E23-31A9-8F7CC323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74" y="1071831"/>
            <a:ext cx="2576053" cy="4411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9438BD-1AA3-AFEF-2507-2733B6BCA1E2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5D042-CB75-4475-2BE4-DC45C56C73EC}"/>
              </a:ext>
            </a:extLst>
          </p:cNvPr>
          <p:cNvSpPr txBox="1"/>
          <p:nvPr/>
        </p:nvSpPr>
        <p:spPr>
          <a:xfrm>
            <a:off x="1140423" y="2070173"/>
            <a:ext cx="6440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b="1" dirty="0"/>
              <a:t>Mulțumesc!</a:t>
            </a:r>
          </a:p>
          <a:p>
            <a:pPr algn="ctr"/>
            <a:endParaRPr lang="ro-RO" sz="4800" b="1" dirty="0"/>
          </a:p>
          <a:p>
            <a:pPr algn="ctr"/>
            <a:endParaRPr lang="ro-RO" sz="4800" b="1" dirty="0"/>
          </a:p>
          <a:p>
            <a:pPr algn="r"/>
            <a:r>
              <a:rPr lang="ro-RO" sz="2800" b="1" dirty="0"/>
              <a:t>Prof. consilier școlar</a:t>
            </a:r>
          </a:p>
          <a:p>
            <a:pPr algn="r"/>
            <a:r>
              <a:rPr lang="ro-RO" sz="2800" b="1" dirty="0"/>
              <a:t> Corina Bârlădeanu 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488C18-AAAD-7B9A-E88F-D4BF624BA69F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6372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045" y="589935"/>
            <a:ext cx="8229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/>
            </a:pPr>
            <a:endParaRPr lang="ro-RO" dirty="0"/>
          </a:p>
          <a:p>
            <a:pPr algn="ctr">
              <a:defRPr sz="3600" b="1"/>
            </a:pPr>
            <a:r>
              <a:rPr dirty="0" err="1"/>
              <a:t>Observație</a:t>
            </a:r>
            <a:r>
              <a:rPr dirty="0"/>
              <a:t> </a:t>
            </a:r>
            <a:r>
              <a:rPr dirty="0" err="1"/>
              <a:t>directă</a:t>
            </a:r>
            <a:r>
              <a:rPr dirty="0"/>
              <a:t> </a:t>
            </a:r>
            <a:r>
              <a:rPr dirty="0" err="1"/>
              <a:t>în</a:t>
            </a:r>
            <a:r>
              <a:rPr dirty="0"/>
              <a:t> </a:t>
            </a:r>
            <a:r>
              <a:rPr dirty="0" err="1"/>
              <a:t>Franța</a:t>
            </a:r>
            <a:r>
              <a:rPr lang="ro-RO" dirty="0"/>
              <a:t>, Colegiul Jules Lagneau, Metz</a:t>
            </a:r>
            <a:br>
              <a:rPr dirty="0"/>
            </a:br>
            <a:r>
              <a:rPr lang="ro-RO" sz="2800" dirty="0"/>
              <a:t>(februarie 2024)</a:t>
            </a:r>
          </a:p>
          <a:p>
            <a:pPr algn="ctr">
              <a:defRPr sz="3600" b="1"/>
            </a:pPr>
            <a:endParaRPr lang="ro-RO" sz="2800" dirty="0"/>
          </a:p>
          <a:p>
            <a:pPr marL="571500" indent="-571500">
              <a:buFont typeface="Wingdings" panose="05000000000000000000" pitchFamily="2" charset="2"/>
              <a:buChar char="v"/>
              <a:defRPr sz="3600" b="1"/>
            </a:pPr>
            <a:r>
              <a:rPr sz="2800" dirty="0" err="1"/>
              <a:t>instituție</a:t>
            </a:r>
            <a:r>
              <a:rPr sz="2800" dirty="0"/>
              <a:t> </a:t>
            </a:r>
            <a:r>
              <a:rPr sz="2800" dirty="0" err="1"/>
              <a:t>publică</a:t>
            </a:r>
            <a:r>
              <a:rPr lang="ro-RO" sz="2800" dirty="0"/>
              <a:t>, </a:t>
            </a:r>
            <a:r>
              <a:rPr sz="2800" dirty="0" err="1"/>
              <a:t>mediu</a:t>
            </a:r>
            <a:r>
              <a:rPr sz="2800" dirty="0"/>
              <a:t> urban</a:t>
            </a:r>
            <a:endParaRPr lang="ro-RO" sz="2800" dirty="0"/>
          </a:p>
          <a:p>
            <a:pPr marL="571500" indent="-571500">
              <a:buFont typeface="Wingdings" panose="05000000000000000000" pitchFamily="2" charset="2"/>
              <a:buChar char="v"/>
              <a:defRPr sz="3600" b="1"/>
            </a:pPr>
            <a:r>
              <a:rPr sz="2800" dirty="0" err="1"/>
              <a:t>politici</a:t>
            </a:r>
            <a:r>
              <a:rPr sz="2800" dirty="0"/>
              <a:t> de </a:t>
            </a:r>
            <a:r>
              <a:rPr sz="2800" dirty="0" err="1"/>
              <a:t>incluziune</a:t>
            </a:r>
            <a:r>
              <a:rPr sz="2800" dirty="0"/>
              <a:t> active</a:t>
            </a:r>
            <a:br>
              <a:rPr dirty="0"/>
            </a:br>
            <a:endParaRPr lang="ro-RO" dirty="0"/>
          </a:p>
          <a:p>
            <a:pPr marL="571500" indent="-571500">
              <a:buFont typeface="Wingdings" panose="05000000000000000000" pitchFamily="2" charset="2"/>
              <a:buChar char="v"/>
              <a:defRPr sz="3600" b="1"/>
            </a:pPr>
            <a:endParaRPr lang="ro-RO" dirty="0"/>
          </a:p>
          <a:p>
            <a:pPr marL="571500" indent="-571500">
              <a:buFont typeface="Wingdings" panose="05000000000000000000" pitchFamily="2" charset="2"/>
              <a:buChar char="v"/>
              <a:defRPr sz="3600" b="1"/>
            </a:pPr>
            <a:endParaRPr lang="ro-RO" dirty="0"/>
          </a:p>
          <a:p>
            <a:pPr>
              <a:defRPr sz="3600" b="1"/>
            </a:pPr>
            <a:br>
              <a:rPr dirty="0"/>
            </a:b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934D7-C06F-C31E-732A-438CAEFE1D3D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ownload\erasmus corina\zi le\1\428609736_846157060647595_551292966743730901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370751"/>
            <a:ext cx="4054937" cy="30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215" y="574289"/>
            <a:ext cx="4474346" cy="279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9E3D83-8C34-2F5E-E655-5DC4E9F26D27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5695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858" y="540774"/>
            <a:ext cx="82296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r>
              <a:rPr sz="2800" dirty="0"/>
              <a:t>Nu am </a:t>
            </a:r>
            <a:r>
              <a:rPr sz="2800" dirty="0" err="1"/>
              <a:t>văzut</a:t>
            </a:r>
            <a:r>
              <a:rPr sz="2800" dirty="0"/>
              <a:t> </a:t>
            </a:r>
            <a:r>
              <a:rPr sz="2800" dirty="0" err="1"/>
              <a:t>separare</a:t>
            </a:r>
            <a:r>
              <a:rPr sz="2800" dirty="0"/>
              <a:t>.</a:t>
            </a:r>
            <a:br>
              <a:rPr sz="2800" dirty="0"/>
            </a:br>
            <a:r>
              <a:rPr sz="2800" dirty="0" err="1"/>
              <a:t>Elevii</a:t>
            </a:r>
            <a:r>
              <a:rPr sz="2800" dirty="0"/>
              <a:t> cu CES sunt </a:t>
            </a:r>
            <a:r>
              <a:rPr sz="2800" dirty="0" err="1"/>
              <a:t>în</a:t>
            </a:r>
            <a:r>
              <a:rPr sz="2800" dirty="0"/>
              <a:t> </a:t>
            </a:r>
            <a:r>
              <a:rPr sz="2800" dirty="0" err="1"/>
              <a:t>clasele</a:t>
            </a:r>
            <a:r>
              <a:rPr sz="2800" dirty="0"/>
              <a:t> </a:t>
            </a:r>
            <a:r>
              <a:rPr sz="2800" dirty="0" err="1"/>
              <a:t>obișnuite</a:t>
            </a:r>
            <a:r>
              <a:rPr lang="ro-RO" sz="2800" dirty="0"/>
              <a:t>.</a:t>
            </a:r>
            <a:br>
              <a:rPr sz="2800" dirty="0"/>
            </a:br>
            <a:r>
              <a:rPr sz="2800" dirty="0"/>
              <a:t>Nu </a:t>
            </a:r>
            <a:r>
              <a:rPr sz="2800" dirty="0" err="1"/>
              <a:t>există</a:t>
            </a:r>
            <a:r>
              <a:rPr sz="2800" dirty="0"/>
              <a:t> </a:t>
            </a:r>
            <a:r>
              <a:rPr sz="2800" dirty="0" err="1"/>
              <a:t>etichetare</a:t>
            </a:r>
            <a:r>
              <a:rPr sz="2800" dirty="0"/>
              <a:t> </a:t>
            </a:r>
            <a:r>
              <a:rPr sz="2800" dirty="0" err="1"/>
              <a:t>vizibilă</a:t>
            </a:r>
            <a:r>
              <a:rPr lang="ro-RO" sz="2800" dirty="0"/>
              <a:t>.</a:t>
            </a:r>
            <a:br>
              <a:rPr sz="2800" dirty="0"/>
            </a:br>
            <a:r>
              <a:rPr sz="2800" dirty="0" err="1"/>
              <a:t>Profesorii</a:t>
            </a:r>
            <a:r>
              <a:rPr sz="2800" dirty="0"/>
              <a:t> </a:t>
            </a:r>
            <a:r>
              <a:rPr sz="2800" dirty="0" err="1"/>
              <a:t>adaptează</a:t>
            </a:r>
            <a:r>
              <a:rPr sz="2800" dirty="0"/>
              <a:t> </a:t>
            </a:r>
            <a:r>
              <a:rPr sz="2800" dirty="0" err="1"/>
              <a:t>discret</a:t>
            </a:r>
            <a:r>
              <a:rPr lang="ro-RO" sz="2800" dirty="0"/>
              <a:t>.</a:t>
            </a:r>
            <a:br>
              <a:rPr sz="2800" dirty="0"/>
            </a:b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br>
              <a:rPr sz="2800" dirty="0"/>
            </a:br>
            <a:r>
              <a:rPr sz="4000" dirty="0" err="1"/>
              <a:t>Incluziunea</a:t>
            </a:r>
            <a:r>
              <a:rPr sz="4000" dirty="0"/>
              <a:t> </a:t>
            </a:r>
            <a:r>
              <a:rPr sz="4000" dirty="0" err="1"/>
              <a:t>reală</a:t>
            </a:r>
            <a:r>
              <a:rPr sz="4000" dirty="0"/>
              <a:t> nu </a:t>
            </a:r>
            <a:r>
              <a:rPr sz="4000" dirty="0" err="1"/>
              <a:t>atrage</a:t>
            </a:r>
            <a:r>
              <a:rPr sz="4000" dirty="0"/>
              <a:t> </a:t>
            </a:r>
            <a:r>
              <a:rPr sz="4000" dirty="0" err="1"/>
              <a:t>atenția</a:t>
            </a:r>
            <a:r>
              <a:rPr sz="4000" dirty="0"/>
              <a:t>. </a:t>
            </a:r>
            <a:r>
              <a:rPr sz="4000" dirty="0" err="1"/>
              <a:t>Funcționează</a:t>
            </a:r>
            <a:r>
              <a:rPr sz="4000" dirty="0"/>
              <a:t> natural.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39B8CD-45A5-9281-E19A-B2B645CF6065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1339273"/>
            <a:ext cx="837738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Infrastructura</a:t>
            </a:r>
            <a:r>
              <a:rPr lang="en-US" sz="4000" b="1" dirty="0"/>
              <a:t> </a:t>
            </a:r>
            <a:r>
              <a:rPr lang="en-US" sz="4000" b="1" dirty="0" err="1"/>
              <a:t>sus</a:t>
            </a:r>
            <a:r>
              <a:rPr lang="ro-RO" sz="4000" b="1" dirty="0"/>
              <a:t>ține incluziunea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3200" b="1" dirty="0"/>
              <a:t>Spații adaptate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3200" b="1" dirty="0"/>
              <a:t>Clase aerisite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3200" b="1" dirty="0"/>
              <a:t>Resurse materiale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3200" b="1" dirty="0"/>
              <a:t>Personal de sprijin constant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565AC-B6A8-7EA3-7BE4-33ADE99A4F6A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1943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215" y="597635"/>
            <a:ext cx="74824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/>
            </a:pPr>
            <a:r>
              <a:rPr sz="4000" dirty="0" err="1"/>
              <a:t>Profesorul</a:t>
            </a:r>
            <a:r>
              <a:rPr sz="4000" dirty="0"/>
              <a:t> – </a:t>
            </a:r>
            <a:r>
              <a:rPr sz="4000" dirty="0" err="1"/>
              <a:t>arhitectul</a:t>
            </a:r>
            <a:r>
              <a:rPr sz="4000" dirty="0"/>
              <a:t> </a:t>
            </a:r>
            <a:r>
              <a:rPr sz="4000" dirty="0" err="1"/>
              <a:t>incluziunii</a:t>
            </a:r>
            <a:endParaRPr lang="ro-RO" sz="4000" dirty="0"/>
          </a:p>
          <a:p>
            <a:pPr>
              <a:defRPr sz="3600" b="1"/>
            </a:pPr>
            <a:endParaRPr lang="ro-RO" sz="4000" dirty="0"/>
          </a:p>
          <a:p>
            <a:pPr marL="571500" indent="-571500">
              <a:buFont typeface="Wingdings" panose="05000000000000000000" pitchFamily="2" charset="2"/>
              <a:buChar char="ü"/>
              <a:defRPr sz="3600" b="1"/>
            </a:pPr>
            <a:r>
              <a:rPr sz="2800" dirty="0" err="1"/>
              <a:t>diferențierea</a:t>
            </a:r>
            <a:r>
              <a:rPr sz="2800" dirty="0"/>
              <a:t> </a:t>
            </a:r>
            <a:r>
              <a:rPr sz="2800" dirty="0" err="1"/>
              <a:t>sarcinilor</a:t>
            </a:r>
            <a:endParaRPr lang="ro-RO" sz="2800" dirty="0"/>
          </a:p>
          <a:p>
            <a:pPr marL="571500" indent="-571500">
              <a:buFont typeface="Wingdings" panose="05000000000000000000" pitchFamily="2" charset="2"/>
              <a:buChar char="ü"/>
              <a:defRPr sz="3600" b="1"/>
            </a:pPr>
            <a:r>
              <a:rPr sz="2800" dirty="0" err="1"/>
              <a:t>explicații</a:t>
            </a:r>
            <a:r>
              <a:rPr sz="2800" dirty="0"/>
              <a:t> alternative</a:t>
            </a:r>
            <a:endParaRPr lang="ro-RO" sz="2800" dirty="0"/>
          </a:p>
          <a:p>
            <a:pPr marL="571500" indent="-571500">
              <a:buFont typeface="Wingdings" panose="05000000000000000000" pitchFamily="2" charset="2"/>
              <a:buChar char="ü"/>
              <a:defRPr sz="3600" b="1"/>
            </a:pPr>
            <a:r>
              <a:rPr sz="2800" dirty="0" err="1"/>
              <a:t>ritm</a:t>
            </a:r>
            <a:r>
              <a:rPr sz="2800" dirty="0"/>
              <a:t> </a:t>
            </a:r>
            <a:r>
              <a:rPr sz="2800" dirty="0" err="1"/>
              <a:t>flexibil</a:t>
            </a:r>
            <a:endParaRPr lang="ro-RO" sz="2800" dirty="0"/>
          </a:p>
          <a:p>
            <a:pPr marL="571500" indent="-571500">
              <a:buFont typeface="Wingdings" panose="05000000000000000000" pitchFamily="2" charset="2"/>
              <a:buChar char="ü"/>
              <a:defRPr sz="3600" b="1"/>
            </a:pPr>
            <a:r>
              <a:rPr sz="2800" dirty="0" err="1"/>
              <a:t>colaborare</a:t>
            </a:r>
            <a:r>
              <a:rPr sz="2800" dirty="0"/>
              <a:t> cu personal de </a:t>
            </a:r>
            <a:r>
              <a:rPr sz="2800" dirty="0" err="1"/>
              <a:t>sprijin</a:t>
            </a:r>
            <a:endParaRPr sz="2800" dirty="0"/>
          </a:p>
        </p:txBody>
      </p:sp>
      <p:pic>
        <p:nvPicPr>
          <p:cNvPr id="3" name="Picture 2" descr="F:\Download\erasmus corina\zi le\2\428626120_846638250599476_442776808571700422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826" y="3436439"/>
            <a:ext cx="2257716" cy="30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449454-D310-D201-0C82-FD573C338B9C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045" y="270387"/>
            <a:ext cx="849387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/>
            </a:pPr>
            <a:endParaRPr lang="ro-RO" dirty="0"/>
          </a:p>
          <a:p>
            <a:pPr algn="ctr">
              <a:defRPr sz="3600" b="1"/>
            </a:pPr>
            <a:endParaRPr lang="ro-RO" dirty="0"/>
          </a:p>
          <a:p>
            <a:pPr algn="ctr">
              <a:defRPr sz="3600" b="1"/>
            </a:pPr>
            <a:r>
              <a:rPr lang="ro-RO" sz="3200" dirty="0"/>
              <a:t>Cultura clasei contează mai mult decât pereții</a:t>
            </a:r>
          </a:p>
          <a:p>
            <a:pPr algn="ctr">
              <a:defRPr sz="3600" b="1"/>
            </a:pPr>
            <a:endParaRPr lang="ro-RO" dirty="0"/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sz="2800" dirty="0" err="1"/>
              <a:t>sprijin</a:t>
            </a:r>
            <a:r>
              <a:rPr sz="2800" dirty="0"/>
              <a:t> </a:t>
            </a:r>
            <a:r>
              <a:rPr sz="2800" dirty="0" err="1"/>
              <a:t>între</a:t>
            </a:r>
            <a:r>
              <a:rPr sz="2800" dirty="0"/>
              <a:t> </a:t>
            </a:r>
            <a:r>
              <a:rPr sz="2800" dirty="0" err="1"/>
              <a:t>elevi</a:t>
            </a:r>
            <a:endParaRPr lang="ro-RO" sz="2800" dirty="0"/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sz="2800" dirty="0" err="1"/>
              <a:t>normalizarea</a:t>
            </a:r>
            <a:r>
              <a:rPr sz="2800" dirty="0"/>
              <a:t> </a:t>
            </a:r>
            <a:r>
              <a:rPr sz="2800" dirty="0" err="1"/>
              <a:t>diferențelor</a:t>
            </a:r>
            <a:endParaRPr lang="ro-RO" sz="2800" dirty="0"/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sz="2800" dirty="0" err="1"/>
              <a:t>lipsa</a:t>
            </a:r>
            <a:r>
              <a:rPr sz="2800" dirty="0"/>
              <a:t> </a:t>
            </a:r>
            <a:r>
              <a:rPr sz="2800" dirty="0" err="1"/>
              <a:t>stigmatizării</a:t>
            </a:r>
            <a:endParaRPr lang="ro-RO" sz="2800" dirty="0"/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lang="ro-RO" sz="2800" dirty="0"/>
              <a:t>empatia nu e predată, e trăită</a:t>
            </a:r>
          </a:p>
          <a:p>
            <a:pPr marL="571500" indent="-571500">
              <a:buFont typeface="Arial" panose="020B0604020202020204" pitchFamily="34" charset="0"/>
              <a:buChar char="•"/>
              <a:defRPr sz="3600" b="1"/>
            </a:pPr>
            <a:r>
              <a:rPr lang="ro-RO" sz="2800" dirty="0"/>
              <a:t>o clasă incluzivă devine o micro-societate sănătoasă</a:t>
            </a:r>
            <a:br>
              <a:rPr sz="2800" dirty="0"/>
            </a:br>
            <a:br>
              <a:rPr sz="2800" dirty="0"/>
            </a:br>
            <a:r>
              <a:rPr sz="3600" dirty="0" err="1"/>
              <a:t>Incluziunea</a:t>
            </a:r>
            <a:r>
              <a:rPr sz="3600" dirty="0"/>
              <a:t> nu se </a:t>
            </a:r>
            <a:r>
              <a:rPr sz="3600" dirty="0" err="1"/>
              <a:t>predă</a:t>
            </a:r>
            <a:r>
              <a:rPr sz="3600" dirty="0"/>
              <a:t>. Se </a:t>
            </a:r>
            <a:r>
              <a:rPr sz="3600" dirty="0" err="1"/>
              <a:t>modelează</a:t>
            </a:r>
            <a:r>
              <a:rPr sz="36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3500BF-E07D-90CD-C0F9-AA1F7CA8B67D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896" y="457200"/>
            <a:ext cx="822960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/>
            </a:pPr>
            <a:r>
              <a:rPr lang="ro-RO" dirty="0"/>
              <a:t>          </a:t>
            </a:r>
          </a:p>
          <a:p>
            <a:pPr>
              <a:defRPr sz="3600" b="1"/>
            </a:pPr>
            <a:endParaRPr lang="ro-RO" dirty="0"/>
          </a:p>
          <a:p>
            <a:pPr algn="ctr">
              <a:defRPr sz="3600" b="1"/>
            </a:pPr>
            <a:r>
              <a:rPr lang="ro-RO" dirty="0"/>
              <a:t> </a:t>
            </a:r>
            <a:r>
              <a:rPr sz="4000" dirty="0"/>
              <a:t>Ce face </a:t>
            </a:r>
            <a:r>
              <a:rPr sz="4000" dirty="0" err="1"/>
              <a:t>sistemul</a:t>
            </a:r>
            <a:r>
              <a:rPr sz="4000" dirty="0"/>
              <a:t> </a:t>
            </a:r>
            <a:r>
              <a:rPr sz="4000" dirty="0" err="1"/>
              <a:t>să</a:t>
            </a:r>
            <a:r>
              <a:rPr sz="4000" dirty="0"/>
              <a:t> </a:t>
            </a:r>
            <a:r>
              <a:rPr sz="4000" dirty="0" err="1"/>
              <a:t>funcționeze</a:t>
            </a:r>
            <a:r>
              <a:rPr sz="4000" dirty="0"/>
              <a:t>?</a:t>
            </a:r>
            <a:endParaRPr lang="ro-RO" sz="4000" dirty="0"/>
          </a:p>
          <a:p>
            <a:pPr algn="ctr">
              <a:defRPr sz="3600" b="1"/>
            </a:pPr>
            <a:endParaRPr lang="ro-RO" sz="4000" dirty="0"/>
          </a:p>
          <a:p>
            <a:pPr marL="571500" indent="-571500">
              <a:buFont typeface="Wingdings" panose="05000000000000000000" pitchFamily="2" charset="2"/>
              <a:buChar char="ü"/>
              <a:defRPr sz="3600" b="1"/>
            </a:pPr>
            <a:r>
              <a:rPr sz="3200" dirty="0" err="1"/>
              <a:t>politici</a:t>
            </a:r>
            <a:r>
              <a:rPr sz="3200" dirty="0"/>
              <a:t> </a:t>
            </a:r>
            <a:r>
              <a:rPr sz="3200" dirty="0" err="1"/>
              <a:t>clare</a:t>
            </a:r>
            <a:endParaRPr lang="ro-RO" sz="3200" dirty="0"/>
          </a:p>
          <a:p>
            <a:pPr marL="457200" indent="-457200">
              <a:buFont typeface="Wingdings" panose="05000000000000000000" pitchFamily="2" charset="2"/>
              <a:buChar char="ü"/>
              <a:defRPr sz="3600" b="1"/>
            </a:pPr>
            <a:r>
              <a:rPr lang="ro-RO" sz="3200" dirty="0"/>
              <a:t> regulamente aplicate</a:t>
            </a:r>
          </a:p>
          <a:p>
            <a:pPr marL="457200" indent="-457200">
              <a:buFont typeface="Wingdings" panose="05000000000000000000" pitchFamily="2" charset="2"/>
              <a:buChar char="ü"/>
              <a:defRPr sz="3600" b="1"/>
            </a:pPr>
            <a:r>
              <a:rPr sz="3200" dirty="0" err="1"/>
              <a:t>formare</a:t>
            </a:r>
            <a:r>
              <a:rPr sz="3200" dirty="0"/>
              <a:t> </a:t>
            </a:r>
            <a:r>
              <a:rPr sz="3200" dirty="0" err="1"/>
              <a:t>continuă</a:t>
            </a:r>
            <a:r>
              <a:rPr sz="3200" dirty="0"/>
              <a:t> a </a:t>
            </a:r>
            <a:r>
              <a:rPr sz="3200" dirty="0" err="1"/>
              <a:t>cadrelor</a:t>
            </a:r>
            <a:endParaRPr lang="ro-RO" sz="3200" dirty="0"/>
          </a:p>
          <a:p>
            <a:pPr marL="457200" indent="-457200">
              <a:buFont typeface="Wingdings" panose="05000000000000000000" pitchFamily="2" charset="2"/>
              <a:buChar char="ü"/>
              <a:defRPr sz="3600" b="1"/>
            </a:pPr>
            <a:r>
              <a:rPr sz="3200" dirty="0" err="1"/>
              <a:t>colaborare</a:t>
            </a:r>
            <a:r>
              <a:rPr sz="3200" dirty="0"/>
              <a:t> </a:t>
            </a:r>
            <a:r>
              <a:rPr sz="3200" dirty="0" err="1"/>
              <a:t>profesori</a:t>
            </a:r>
            <a:r>
              <a:rPr sz="3200" dirty="0"/>
              <a:t> – </a:t>
            </a:r>
            <a:r>
              <a:rPr sz="3200" dirty="0" err="1"/>
              <a:t>consilieri</a:t>
            </a:r>
            <a:r>
              <a:rPr sz="3200" dirty="0"/>
              <a:t> – </a:t>
            </a:r>
            <a:r>
              <a:rPr sz="3200" dirty="0" err="1"/>
              <a:t>familie</a:t>
            </a:r>
            <a:endParaRPr lang="ro-RO" sz="3200" dirty="0"/>
          </a:p>
          <a:p>
            <a:pPr marL="457200" indent="-457200">
              <a:buFont typeface="Wingdings" panose="05000000000000000000" pitchFamily="2" charset="2"/>
              <a:buChar char="ü"/>
              <a:defRPr sz="3600" b="1"/>
            </a:pPr>
            <a:endParaRPr lang="ro-RO" sz="3200" dirty="0"/>
          </a:p>
          <a:p>
            <a:pPr>
              <a:defRPr sz="3600" b="1"/>
            </a:pPr>
            <a:endParaRPr lang="ro-RO" sz="3200" dirty="0"/>
          </a:p>
          <a:p>
            <a:pPr algn="ctr">
              <a:defRPr sz="3600" b="1"/>
            </a:pPr>
            <a:endParaRPr lang="ro-RO" sz="2800" dirty="0"/>
          </a:p>
          <a:p>
            <a:pPr algn="ctr"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lang="ro-RO" sz="2800" dirty="0"/>
          </a:p>
          <a:p>
            <a:pPr>
              <a:defRPr sz="3600" b="1"/>
            </a:pPr>
            <a:endParaRPr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AF5CD-74DD-915E-D684-20D037ED35C2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3" y="2163725"/>
            <a:ext cx="8043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/>
              <a:t>Cea mai periculoasă idee este: </a:t>
            </a:r>
          </a:p>
          <a:p>
            <a:pPr algn="ctr"/>
            <a:r>
              <a:rPr lang="ro-RO" sz="3600" b="1" i="1" dirty="0"/>
              <a:t>Nu putem face incluziune pentru că nu avem condiții.</a:t>
            </a:r>
            <a:endParaRPr lang="en-US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660143-F9AD-34E7-0CE5-3830EC1409D8}"/>
              </a:ext>
            </a:extLst>
          </p:cNvPr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noFill/>
          <a:ln w="25400">
            <a:solidFill>
              <a:srgbClr val="78AA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7278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340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Corina Barladeanu</cp:lastModifiedBy>
  <cp:revision>13</cp:revision>
  <dcterms:created xsi:type="dcterms:W3CDTF">2013-01-27T09:14:16Z</dcterms:created>
  <dcterms:modified xsi:type="dcterms:W3CDTF">2026-02-28T18:28:02Z</dcterms:modified>
  <cp:category/>
</cp:coreProperties>
</file>